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77" r:id="rId15"/>
    <p:sldId id="274" r:id="rId16"/>
    <p:sldId id="275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4" d="100"/>
          <a:sy n="64" d="100"/>
        </p:scale>
        <p:origin x="-156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206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645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991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247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926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541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494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202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903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985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FA51-7161-4226-8087-6550352C8D8B}" type="datetimeFigureOut">
              <a:rPr lang="ar-IQ" smtClean="0"/>
              <a:t>28/09/1445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3090-1E04-483F-8C3F-7573FBF40E9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116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0070C0"/>
                </a:solidFill>
              </a:rPr>
              <a:t>Anesthetic accident</a:t>
            </a:r>
            <a:endParaRPr lang="ar-IQ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21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3261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500" b="1" dirty="0">
                <a:solidFill>
                  <a:srgbClr val="FF0000"/>
                </a:solidFill>
              </a:rPr>
              <a:t>Cardiac Arrest </a:t>
            </a:r>
          </a:p>
          <a:p>
            <a:pPr marL="0" indent="0" algn="l">
              <a:buNone/>
            </a:pPr>
            <a:r>
              <a:rPr lang="en-US" b="1" dirty="0"/>
              <a:t>Common causes are: </a:t>
            </a:r>
          </a:p>
          <a:p>
            <a:pPr marL="0" indent="0" algn="l">
              <a:buNone/>
            </a:pPr>
            <a:r>
              <a:rPr lang="en-US" dirty="0"/>
              <a:t>Deficiency of oxygen is the ultimate cause of all cardiac arrests. </a:t>
            </a:r>
          </a:p>
          <a:p>
            <a:pPr marL="0" indent="0" algn="l">
              <a:buNone/>
            </a:pPr>
            <a:r>
              <a:rPr lang="en-US" dirty="0"/>
              <a:t>Respiratory failure </a:t>
            </a:r>
          </a:p>
          <a:p>
            <a:pPr marL="0" indent="0" algn="l">
              <a:buNone/>
            </a:pPr>
            <a:r>
              <a:rPr lang="en-US" dirty="0"/>
              <a:t>Hypothermia </a:t>
            </a:r>
          </a:p>
          <a:p>
            <a:pPr marL="0" indent="0" algn="l">
              <a:buNone/>
            </a:pPr>
            <a:r>
              <a:rPr lang="en-US" dirty="0"/>
              <a:t>Air embolism </a:t>
            </a:r>
          </a:p>
          <a:p>
            <a:pPr marL="0" indent="0" algn="l">
              <a:buNone/>
            </a:pPr>
            <a:r>
              <a:rPr lang="en-US" dirty="0"/>
              <a:t>Toxicity </a:t>
            </a:r>
          </a:p>
          <a:p>
            <a:pPr marL="0" indent="0" algn="l">
              <a:buNone/>
            </a:pPr>
            <a:r>
              <a:rPr lang="en-US" dirty="0"/>
              <a:t>Drug overdose </a:t>
            </a:r>
          </a:p>
          <a:p>
            <a:pPr marL="0" indent="0" algn="l">
              <a:buNone/>
            </a:pPr>
            <a:r>
              <a:rPr lang="en-US" dirty="0"/>
              <a:t>Cardiac Disease.</a:t>
            </a:r>
          </a:p>
        </p:txBody>
      </p:sp>
    </p:spTree>
    <p:extLst>
      <p:ext uri="{BB962C8B-B14F-4D97-AF65-F5344CB8AC3E}">
        <p14:creationId xmlns:p14="http://schemas.microsoft.com/office/powerpoint/2010/main" val="550620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3600" b="1" dirty="0">
                <a:solidFill>
                  <a:srgbClr val="00B050"/>
                </a:solidFill>
              </a:rPr>
              <a:t>Signs of cardiac arrest</a:t>
            </a:r>
          </a:p>
          <a:p>
            <a:pPr marL="0" indent="0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Absence of a pulse or a palpable beat </a:t>
            </a:r>
          </a:p>
          <a:p>
            <a:pPr marL="0" indent="0" algn="l">
              <a:buNone/>
            </a:pPr>
            <a:r>
              <a:rPr lang="en-US" dirty="0"/>
              <a:t>Apnea (stop breathing) </a:t>
            </a:r>
          </a:p>
          <a:p>
            <a:pPr marL="0" indent="0" algn="l">
              <a:buNone/>
            </a:pPr>
            <a:r>
              <a:rPr lang="en-US" dirty="0"/>
              <a:t>Loss of consciousness</a:t>
            </a:r>
          </a:p>
          <a:p>
            <a:pPr marL="0" indent="0" algn="l">
              <a:buNone/>
            </a:pPr>
            <a:r>
              <a:rPr lang="en-US" dirty="0"/>
              <a:t>Eyes are fixed, wide open </a:t>
            </a:r>
          </a:p>
          <a:p>
            <a:pPr marL="0" indent="0" algn="l">
              <a:buNone/>
            </a:pPr>
            <a:r>
              <a:rPr lang="en-US" dirty="0"/>
              <a:t>Pupils are dilated and unresponsive to light.</a:t>
            </a:r>
          </a:p>
          <a:p>
            <a:pPr marL="0" indent="0" algn="l">
              <a:buNone/>
            </a:pPr>
            <a:r>
              <a:rPr lang="en-US" b="1" dirty="0"/>
              <a:t>Treatment</a:t>
            </a:r>
          </a:p>
          <a:p>
            <a:pPr marL="0" indent="0" algn="l">
              <a:buNone/>
            </a:pPr>
            <a:r>
              <a:rPr lang="en-US" dirty="0"/>
              <a:t>Basic cardiac life support (BCLS)</a:t>
            </a:r>
          </a:p>
          <a:p>
            <a:pPr marL="0" indent="0" algn="l">
              <a:buNone/>
            </a:pPr>
            <a:r>
              <a:rPr lang="en-US" dirty="0"/>
              <a:t>Aim is to deliver oxygen to the lungs by artificial ventilation, and then transport the oxygen to body tissues by external cardiac compression.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6757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b="1" dirty="0">
                <a:solidFill>
                  <a:srgbClr val="FF0000"/>
                </a:solidFill>
              </a:rPr>
              <a:t>Failure of circulation under G A</a:t>
            </a:r>
          </a:p>
          <a:p>
            <a:pPr marL="0" indent="0" algn="l">
              <a:buNone/>
            </a:pPr>
            <a:r>
              <a:rPr lang="en-US" dirty="0"/>
              <a:t>Such complication usually results due to excessive of blood loss during anesthesia. </a:t>
            </a:r>
          </a:p>
          <a:p>
            <a:pPr marL="0" indent="0" algn="l">
              <a:buNone/>
            </a:pPr>
            <a:r>
              <a:rPr lang="en-US" dirty="0"/>
              <a:t>The loss may be sudden or prolong operation. </a:t>
            </a:r>
          </a:p>
          <a:p>
            <a:pPr marL="0" indent="0" algn="l">
              <a:buNone/>
            </a:pPr>
            <a:r>
              <a:rPr lang="en-US" b="1" dirty="0"/>
              <a:t>Treatment</a:t>
            </a:r>
          </a:p>
          <a:p>
            <a:pPr marL="0" indent="0" algn="l">
              <a:buNone/>
            </a:pPr>
            <a:r>
              <a:rPr lang="en-US" dirty="0"/>
              <a:t>Such complication is taken care by administering compatible blood or plasma expanders  like dextran</a:t>
            </a:r>
          </a:p>
          <a:p>
            <a:pPr marL="0" indent="0" algn="l">
              <a:buNone/>
            </a:pPr>
            <a:r>
              <a:rPr lang="en-US" dirty="0"/>
              <a:t>This type of emergency can be prevented with appropriate fluid therapy before, during and after operation.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1522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0" indent="0" algn="l">
              <a:buNone/>
            </a:pPr>
            <a:r>
              <a:rPr lang="en-US" sz="3600" b="1" dirty="0">
                <a:solidFill>
                  <a:srgbClr val="FF0000"/>
                </a:solidFill>
              </a:rPr>
              <a:t>Laryngeal and bronchial spasm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Mostly seen in cats under ether anesthesia and can be controlled by relaxant drugs.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Always intubate the animals and ensure proper airway.</a:t>
            </a:r>
          </a:p>
          <a:p>
            <a:pPr marL="0" indent="0" algn="l">
              <a:lnSpc>
                <a:spcPct val="15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5372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complications of regional anesthesia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-Pain - patients may still experience pain despite spinal </a:t>
            </a:r>
            <a:r>
              <a:rPr lang="en-US" dirty="0" err="1"/>
              <a:t>anaesthesia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dirty="0"/>
              <a:t>-Post-</a:t>
            </a:r>
            <a:r>
              <a:rPr lang="en-US" dirty="0" err="1"/>
              <a:t>dural</a:t>
            </a:r>
            <a:r>
              <a:rPr lang="en-US" dirty="0"/>
              <a:t> headache from cerebrospinal fluid (CSF) leak.</a:t>
            </a:r>
          </a:p>
          <a:p>
            <a:pPr marL="0" indent="0" algn="l">
              <a:buNone/>
            </a:pPr>
            <a:r>
              <a:rPr lang="en-US" dirty="0"/>
              <a:t>-Hypotension and bradycardia through blockade of the sympathetic nervous system.</a:t>
            </a:r>
          </a:p>
          <a:p>
            <a:pPr marL="0" indent="0" algn="l">
              <a:buNone/>
            </a:pPr>
            <a:r>
              <a:rPr lang="en-US" dirty="0"/>
              <a:t>-Limb damage from sensory and motor block.</a:t>
            </a:r>
          </a:p>
          <a:p>
            <a:pPr marL="0" indent="0" algn="l">
              <a:buNone/>
            </a:pPr>
            <a:r>
              <a:rPr lang="en-US" dirty="0"/>
              <a:t>-Direct nerve damage.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1546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2068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-Hypothermia.</a:t>
            </a:r>
          </a:p>
          <a:p>
            <a:pPr marL="0" indent="0" algn="l">
              <a:buNone/>
            </a:pPr>
            <a:r>
              <a:rPr lang="en-US" dirty="0"/>
              <a:t>-Damage to the spinal cord - may be transient or permanent.</a:t>
            </a:r>
          </a:p>
          <a:p>
            <a:pPr marL="0" indent="0" algn="l">
              <a:buNone/>
            </a:pPr>
            <a:r>
              <a:rPr lang="en-US" dirty="0"/>
              <a:t>-Spinal infection.</a:t>
            </a:r>
          </a:p>
          <a:p>
            <a:pPr marL="0" indent="0" algn="l">
              <a:buNone/>
            </a:pPr>
            <a:r>
              <a:rPr lang="en-US" dirty="0"/>
              <a:t>-Aseptic meningitis.</a:t>
            </a:r>
          </a:p>
          <a:p>
            <a:pPr marL="0" indent="0" algn="l">
              <a:buNone/>
            </a:pPr>
            <a:r>
              <a:rPr lang="en-US" dirty="0"/>
              <a:t>-Anaphylaxis.</a:t>
            </a:r>
          </a:p>
          <a:p>
            <a:pPr marL="0" indent="0" algn="l">
              <a:buNone/>
            </a:pPr>
            <a:r>
              <a:rPr lang="en-US" dirty="0"/>
              <a:t>-Urinary retention.</a:t>
            </a:r>
          </a:p>
          <a:p>
            <a:pPr marL="0" indent="0" algn="l">
              <a:buNone/>
            </a:pPr>
            <a:r>
              <a:rPr lang="en-US" dirty="0"/>
              <a:t>-Spinal cord infarction.</a:t>
            </a:r>
          </a:p>
          <a:p>
            <a:pPr marL="0" indent="0" algn="l">
              <a:buNone/>
            </a:pPr>
            <a:r>
              <a:rPr lang="en-US" dirty="0"/>
              <a:t>-</a:t>
            </a:r>
            <a:r>
              <a:rPr lang="en-US" dirty="0" err="1"/>
              <a:t>Anaesthetic</a:t>
            </a:r>
            <a:r>
              <a:rPr lang="en-US" dirty="0"/>
              <a:t> intoxication.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1750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Toxicity of local anesthesia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dirty="0"/>
              <a:t>Local anesthetic can produce toxicity with two types of symptom, of toxicity: 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00B050"/>
                </a:solidFill>
              </a:rPr>
              <a:t>1-Local symptoms: </a:t>
            </a:r>
            <a:r>
              <a:rPr lang="en-US" dirty="0"/>
              <a:t>- include ischemia and necrosis at site of injection. 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00B050"/>
                </a:solidFill>
              </a:rPr>
              <a:t>2-Systemic symptoms: </a:t>
            </a:r>
            <a:r>
              <a:rPr lang="en-US" dirty="0"/>
              <a:t>- observed when local anesthetic drug reaches the toxic level in circulation which leads to: </a:t>
            </a:r>
          </a:p>
          <a:p>
            <a:pPr marL="0" indent="0" algn="l">
              <a:buNone/>
            </a:pPr>
            <a:r>
              <a:rPr lang="en-US" dirty="0"/>
              <a:t>Decreased cardiac output. </a:t>
            </a:r>
          </a:p>
          <a:p>
            <a:pPr marL="0" indent="0" algn="l">
              <a:buNone/>
            </a:pPr>
            <a:r>
              <a:rPr lang="en-US" dirty="0"/>
              <a:t>Excitement. </a:t>
            </a:r>
          </a:p>
          <a:p>
            <a:pPr marL="0" indent="0" algn="l">
              <a:buNone/>
            </a:pPr>
            <a:r>
              <a:rPr lang="en-US" dirty="0"/>
              <a:t>Nausea and vomiting. </a:t>
            </a:r>
          </a:p>
          <a:p>
            <a:pPr marL="0" indent="0" algn="l">
              <a:buNone/>
            </a:pPr>
            <a:r>
              <a:rPr lang="en-US" dirty="0"/>
              <a:t>Convulsion. </a:t>
            </a:r>
          </a:p>
          <a:p>
            <a:pPr marL="0" indent="0" algn="l">
              <a:buNone/>
            </a:pPr>
            <a:r>
              <a:rPr lang="en-US" dirty="0"/>
              <a:t>Salivation. </a:t>
            </a:r>
          </a:p>
          <a:p>
            <a:pPr marL="0" indent="0" algn="l">
              <a:buNone/>
            </a:pPr>
            <a:r>
              <a:rPr lang="en-US" dirty="0"/>
              <a:t>Coma and death.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47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Common anesthetic complications and emergency and its causes include</a:t>
            </a:r>
            <a:endParaRPr lang="ar-IQ" sz="3600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</a:rPr>
              <a:t>Human Errors</a:t>
            </a:r>
          </a:p>
          <a:p>
            <a:pPr marL="0" indent="0" algn="l">
              <a:buNone/>
            </a:pPr>
            <a:r>
              <a:rPr lang="en-US" dirty="0"/>
              <a:t>• Miscalculation of the drug dose; getting one decimal wrong can mean ten times of overdose that may induce severe toxic effect</a:t>
            </a:r>
          </a:p>
          <a:p>
            <a:pPr marL="0" indent="0" algn="l">
              <a:buNone/>
            </a:pPr>
            <a:r>
              <a:rPr lang="en-US" dirty="0"/>
              <a:t>• Mislabeling of the syringe, misfiling to a wrong vaporizer etc. may constitute severe hazard</a:t>
            </a:r>
          </a:p>
          <a:p>
            <a:pPr marL="0" indent="0" algn="l">
              <a:buNone/>
            </a:pPr>
            <a:r>
              <a:rPr lang="en-US" dirty="0"/>
              <a:t>• Equipment failure or misused devices.</a:t>
            </a:r>
          </a:p>
        </p:txBody>
      </p:sp>
    </p:spTree>
    <p:extLst>
      <p:ext uri="{BB962C8B-B14F-4D97-AF65-F5344CB8AC3E}">
        <p14:creationId xmlns:p14="http://schemas.microsoft.com/office/powerpoint/2010/main" val="85567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sz="4600" b="1" dirty="0">
                <a:solidFill>
                  <a:srgbClr val="FF0000"/>
                </a:solidFill>
              </a:rPr>
              <a:t>Bradycardia</a:t>
            </a:r>
          </a:p>
          <a:p>
            <a:pPr marL="0" indent="0" algn="l">
              <a:buNone/>
            </a:pPr>
            <a:r>
              <a:rPr lang="en-US" dirty="0"/>
              <a:t>• As a general rule, for heart rates &lt; 60 beats per min in dogs, and &lt; 25 beats per min in adult horses</a:t>
            </a:r>
          </a:p>
          <a:p>
            <a:pPr marL="0" indent="0" algn="l">
              <a:buNone/>
            </a:pPr>
            <a:r>
              <a:rPr lang="en-US" b="1" dirty="0"/>
              <a:t>Cause</a:t>
            </a:r>
          </a:p>
          <a:p>
            <a:pPr marL="0" indent="0" algn="l">
              <a:buNone/>
            </a:pPr>
            <a:r>
              <a:rPr lang="en-US" dirty="0"/>
              <a:t>• Deep anesthesia (inhalant anesthetic overdose)</a:t>
            </a:r>
          </a:p>
          <a:p>
            <a:pPr marL="0" indent="0" algn="l">
              <a:buNone/>
            </a:pPr>
            <a:r>
              <a:rPr lang="en-US" dirty="0"/>
              <a:t>• Increased vagal tone (in brachycephalic breed, opioid medication </a:t>
            </a:r>
            <a:endParaRPr lang="ar-IQ" dirty="0"/>
          </a:p>
          <a:p>
            <a:pPr marL="0" indent="0" algn="l">
              <a:buNone/>
            </a:pPr>
            <a:r>
              <a:rPr lang="en-US" dirty="0"/>
              <a:t>etc.)</a:t>
            </a:r>
          </a:p>
          <a:p>
            <a:pPr marL="0" indent="0" algn="l">
              <a:buNone/>
            </a:pPr>
            <a:r>
              <a:rPr lang="en-US" b="1" dirty="0"/>
              <a:t>Problem</a:t>
            </a:r>
          </a:p>
          <a:p>
            <a:pPr marL="0" indent="0" algn="l">
              <a:buNone/>
            </a:pPr>
            <a:r>
              <a:rPr lang="en-US" dirty="0"/>
              <a:t>• Reduced cardiac output</a:t>
            </a:r>
          </a:p>
          <a:p>
            <a:pPr marL="0" indent="0" algn="l">
              <a:buNone/>
            </a:pPr>
            <a:r>
              <a:rPr lang="en-US" dirty="0"/>
              <a:t>• Arrhythmias (danger to progress to worse arrhythmias, e.g. complete cardiac arrest, if not corrected timely)</a:t>
            </a:r>
          </a:p>
          <a:p>
            <a:pPr marL="0" indent="0" algn="l">
              <a:buNone/>
            </a:pPr>
            <a:r>
              <a:rPr lang="en-US" b="1" dirty="0"/>
              <a:t>Treatment</a:t>
            </a:r>
          </a:p>
          <a:p>
            <a:pPr marL="0" indent="0" algn="l">
              <a:buNone/>
            </a:pPr>
            <a:r>
              <a:rPr lang="en-US" dirty="0"/>
              <a:t>• Identify cause and address it</a:t>
            </a:r>
          </a:p>
          <a:p>
            <a:pPr marL="0" indent="0" algn="l">
              <a:buNone/>
            </a:pPr>
            <a:r>
              <a:rPr lang="en-US" dirty="0"/>
              <a:t>• Dog and cat:</a:t>
            </a:r>
          </a:p>
          <a:p>
            <a:pPr marL="0" indent="0" algn="l">
              <a:buNone/>
            </a:pPr>
            <a:r>
              <a:rPr lang="en-US" dirty="0"/>
              <a:t>o Atropine – 0.02 ~ 0.04 mg/kg IV</a:t>
            </a:r>
          </a:p>
          <a:p>
            <a:pPr marL="0" indent="0" algn="l">
              <a:buNone/>
            </a:pPr>
            <a:r>
              <a:rPr lang="en-US" dirty="0"/>
              <a:t>o </a:t>
            </a:r>
            <a:r>
              <a:rPr lang="en-US" dirty="0" err="1"/>
              <a:t>Glycopyrrolate</a:t>
            </a:r>
            <a:r>
              <a:rPr lang="en-US" dirty="0"/>
              <a:t> – 0.005 ~ 0.01 mg/kg IV</a:t>
            </a:r>
          </a:p>
          <a:p>
            <a:pPr marL="0" indent="0" algn="l">
              <a:buNone/>
            </a:pPr>
            <a:r>
              <a:rPr lang="en-US" dirty="0"/>
              <a:t>o If no response to above treatment, then consider giving isoproterenol 0.5 mcg/kg.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255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4087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600" b="1" dirty="0">
                <a:solidFill>
                  <a:srgbClr val="FF0000"/>
                </a:solidFill>
              </a:rPr>
              <a:t>Tachycardia</a:t>
            </a:r>
          </a:p>
          <a:p>
            <a:pPr marL="0" indent="0" algn="l">
              <a:buNone/>
            </a:pPr>
            <a:r>
              <a:rPr lang="en-US" dirty="0"/>
              <a:t>It can be from pain, light anesthesia, hypovolemic. </a:t>
            </a:r>
          </a:p>
          <a:p>
            <a:pPr marL="0" indent="0" algn="l">
              <a:buNone/>
            </a:pPr>
            <a:r>
              <a:rPr lang="en-US" dirty="0"/>
              <a:t>It is seen in young animals or during shock.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b="1" dirty="0"/>
              <a:t>Treatment</a:t>
            </a:r>
          </a:p>
          <a:p>
            <a:pPr marL="0" indent="0" algn="l">
              <a:buNone/>
            </a:pPr>
            <a:r>
              <a:rPr lang="en-US" dirty="0"/>
              <a:t>• Deepen anesthesia if too light</a:t>
            </a:r>
          </a:p>
          <a:p>
            <a:pPr marL="0" indent="0" algn="l">
              <a:buNone/>
            </a:pPr>
            <a:r>
              <a:rPr lang="en-US" dirty="0"/>
              <a:t>• Treat respiratory acidosis</a:t>
            </a:r>
          </a:p>
        </p:txBody>
      </p:sp>
    </p:spTree>
    <p:extLst>
      <p:ext uri="{BB962C8B-B14F-4D97-AF65-F5344CB8AC3E}">
        <p14:creationId xmlns:p14="http://schemas.microsoft.com/office/powerpoint/2010/main" val="120882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sz="4100" b="1" dirty="0">
                <a:solidFill>
                  <a:srgbClr val="FF0000"/>
                </a:solidFill>
              </a:rPr>
              <a:t>Sudden hypotension</a:t>
            </a:r>
          </a:p>
          <a:p>
            <a:pPr marL="0" indent="0" algn="l">
              <a:buNone/>
            </a:pPr>
            <a:r>
              <a:rPr lang="en-US" b="1" dirty="0"/>
              <a:t>Causes</a:t>
            </a:r>
          </a:p>
          <a:p>
            <a:pPr marL="0" indent="0" algn="l">
              <a:buNone/>
            </a:pPr>
            <a:r>
              <a:rPr lang="en-US" dirty="0"/>
              <a:t>• Anesthetic overdose</a:t>
            </a:r>
          </a:p>
          <a:p>
            <a:pPr marL="0" indent="0" algn="l">
              <a:buNone/>
            </a:pPr>
            <a:r>
              <a:rPr lang="en-US" dirty="0"/>
              <a:t>• Hypovolemia due to intra-operative bleeding or </a:t>
            </a:r>
            <a:r>
              <a:rPr lang="en-US" dirty="0" err="1"/>
              <a:t>peri</a:t>
            </a:r>
            <a:r>
              <a:rPr lang="en-US" dirty="0"/>
              <a:t>-operative fluid deficit</a:t>
            </a:r>
          </a:p>
          <a:p>
            <a:pPr marL="0" indent="0" algn="l">
              <a:buNone/>
            </a:pPr>
            <a:r>
              <a:rPr lang="en-US" b="1" dirty="0"/>
              <a:t>Problem</a:t>
            </a:r>
          </a:p>
          <a:p>
            <a:pPr marL="0" indent="0" algn="l">
              <a:buNone/>
            </a:pPr>
            <a:r>
              <a:rPr lang="en-US" dirty="0"/>
              <a:t>• Inadequate tissue perfusion, particularly important for vital organs such as brain, heart, kidneys, lungs and liver.</a:t>
            </a:r>
          </a:p>
          <a:p>
            <a:pPr marL="0" indent="0" algn="l">
              <a:buNone/>
            </a:pPr>
            <a:r>
              <a:rPr lang="en-US" b="1" dirty="0"/>
              <a:t>Treatment</a:t>
            </a:r>
          </a:p>
          <a:p>
            <a:pPr marL="0" indent="0" algn="l">
              <a:buNone/>
            </a:pPr>
            <a:r>
              <a:rPr lang="en-US" dirty="0"/>
              <a:t>• Lighten anesthetic depth</a:t>
            </a:r>
          </a:p>
          <a:p>
            <a:pPr marL="0" indent="0" algn="l">
              <a:buNone/>
            </a:pPr>
            <a:r>
              <a:rPr lang="en-US" dirty="0"/>
              <a:t>• Fluid therapy</a:t>
            </a:r>
          </a:p>
          <a:p>
            <a:pPr marL="0" indent="0" algn="l">
              <a:buNone/>
            </a:pPr>
            <a:r>
              <a:rPr lang="en-US" dirty="0"/>
              <a:t>• Treat this complication by immediately stop the operation and let the blood pressure come to normal.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487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</a:rPr>
              <a:t>Shock</a:t>
            </a:r>
            <a:r>
              <a:rPr lang="en-US" dirty="0"/>
              <a:t> </a:t>
            </a:r>
          </a:p>
          <a:p>
            <a:pPr marL="0" indent="0" algn="l">
              <a:buNone/>
            </a:pPr>
            <a:r>
              <a:rPr lang="en-US" dirty="0"/>
              <a:t>Primarily develops due to overdosing of anesthetic drugs or excessive fluid or blood losses during surgery.</a:t>
            </a:r>
          </a:p>
          <a:p>
            <a:pPr marL="0" indent="0" algn="l">
              <a:buNone/>
            </a:pPr>
            <a:r>
              <a:rPr lang="en-US" b="1" dirty="0"/>
              <a:t>Treatment</a:t>
            </a:r>
            <a:r>
              <a:rPr lang="en-US" dirty="0"/>
              <a:t> </a:t>
            </a:r>
          </a:p>
          <a:p>
            <a:pPr marL="0" indent="0" algn="l">
              <a:buNone/>
            </a:pPr>
            <a:r>
              <a:rPr lang="en-US" dirty="0"/>
              <a:t>is executed on general principles of management of shock. </a:t>
            </a:r>
          </a:p>
          <a:p>
            <a:pPr marL="0" indent="0" algn="l">
              <a:buNone/>
            </a:pPr>
            <a:r>
              <a:rPr lang="en-US" dirty="0"/>
              <a:t>Such complication is normally prevented by administering preoperative I/V fluid before and during surgery.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333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08712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FF0000"/>
                </a:solidFill>
              </a:rPr>
              <a:t>Hypoxia</a:t>
            </a:r>
            <a:r>
              <a:rPr lang="en-US" dirty="0"/>
              <a:t> 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(hypovolemic or hypoxemia)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This characterized clinically by cyanosis of mucous membranes. It is dangerous when prolonged because may lead to brain damage and developed comatose condition.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It should be avoided by proper oxygenation of patient during anesthesia, may be using positive pressure ventilation with external source of oxygen.</a:t>
            </a:r>
          </a:p>
          <a:p>
            <a:pPr marL="0" indent="0" algn="l">
              <a:lnSpc>
                <a:spcPct val="15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805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3600" b="1" dirty="0">
                <a:solidFill>
                  <a:srgbClr val="FF0000"/>
                </a:solidFill>
              </a:rPr>
              <a:t>Hypothermia</a:t>
            </a:r>
            <a:r>
              <a:rPr lang="en-US" dirty="0"/>
              <a:t>  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Results due to lack of insulation as cold tables, open body cavities. 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Also develops when there is vasodilatation and hypovolemic. 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Temperature below 32°c may lead to death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b="1" dirty="0"/>
              <a:t>Treatment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dirty="0"/>
              <a:t> includes warming of patient by using water bottle in the axilla and groin area, use of warm environment.</a:t>
            </a:r>
          </a:p>
          <a:p>
            <a:pPr marL="0" indent="0" algn="l">
              <a:lnSpc>
                <a:spcPct val="15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377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l">
              <a:buNone/>
            </a:pPr>
            <a:r>
              <a:rPr lang="en-US" sz="3600" b="1" dirty="0" err="1">
                <a:solidFill>
                  <a:srgbClr val="FF0000"/>
                </a:solidFill>
              </a:rPr>
              <a:t>Vomition</a:t>
            </a:r>
            <a:r>
              <a:rPr lang="en-US" sz="3600" b="1" dirty="0">
                <a:solidFill>
                  <a:srgbClr val="FF0000"/>
                </a:solidFill>
              </a:rPr>
              <a:t> and regurgitation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It is commonly seen in ruminants and other animals, when patient is not proper prepared for surgery (improper fasting).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Always do proper fasting to avoid this complication.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09435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307</TotalTime>
  <Words>808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نسق Office</vt:lpstr>
      <vt:lpstr>Anesthetic accident</vt:lpstr>
      <vt:lpstr>Common anesthetic complications and emergency and its causes include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complications of regional anesthesia</vt:lpstr>
      <vt:lpstr>PowerPoint Presentation</vt:lpstr>
      <vt:lpstr>Toxicity of local anesthesia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Anesthetic accident</dc:title>
  <dc:creator>Maher</dc:creator>
  <cp:lastModifiedBy>zainabb615@gmail.com</cp:lastModifiedBy>
  <cp:revision>48</cp:revision>
  <dcterms:created xsi:type="dcterms:W3CDTF">2023-03-30T21:59:03Z</dcterms:created>
  <dcterms:modified xsi:type="dcterms:W3CDTF">2024-04-06T19:15:58Z</dcterms:modified>
</cp:coreProperties>
</file>